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20"/>
  </p:notesMasterIdLst>
  <p:sldIdLst>
    <p:sldId id="256" r:id="rId2"/>
    <p:sldId id="260" r:id="rId3"/>
    <p:sldId id="391" r:id="rId4"/>
    <p:sldId id="392" r:id="rId5"/>
    <p:sldId id="388" r:id="rId6"/>
    <p:sldId id="382" r:id="rId7"/>
    <p:sldId id="389" r:id="rId8"/>
    <p:sldId id="350" r:id="rId9"/>
    <p:sldId id="394" r:id="rId10"/>
    <p:sldId id="386" r:id="rId11"/>
    <p:sldId id="387" r:id="rId12"/>
    <p:sldId id="390" r:id="rId13"/>
    <p:sldId id="348" r:id="rId14"/>
    <p:sldId id="383" r:id="rId15"/>
    <p:sldId id="271" r:id="rId16"/>
    <p:sldId id="393" r:id="rId17"/>
    <p:sldId id="384" r:id="rId18"/>
    <p:sldId id="268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D9F"/>
    <a:srgbClr val="FFCC99"/>
    <a:srgbClr val="FDFFE7"/>
    <a:srgbClr val="6C3E00"/>
    <a:srgbClr val="000000"/>
    <a:srgbClr val="CCFFCC"/>
    <a:srgbClr val="FFE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>
      <p:cViewPr>
        <p:scale>
          <a:sx n="90" d="100"/>
          <a:sy n="90" d="100"/>
        </p:scale>
        <p:origin x="-103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1"/>
            <c:bubble3D val="0"/>
            <c:explosion val="11"/>
          </c:dPt>
          <c:dLbls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Лист1!$E$11:$F$11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Лист1!$E$12:$F$12</c:f>
              <c:numCache>
                <c:formatCode>0%</c:formatCode>
                <c:ptCount val="2"/>
                <c:pt idx="0">
                  <c:v>0.66</c:v>
                </c:pt>
                <c:pt idx="1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12"/>
          <c:dPt>
            <c:idx val="1"/>
            <c:bubble3D val="0"/>
            <c:explosion val="0"/>
          </c:dPt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Лист1!$C$95:$D$95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Лист1!$C$96:$D$96</c:f>
              <c:numCache>
                <c:formatCode>0.00%</c:formatCode>
                <c:ptCount val="2"/>
                <c:pt idx="0">
                  <c:v>0.66400000000000003</c:v>
                </c:pt>
                <c:pt idx="1">
                  <c:v>0.33600000000000002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8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14"/>
          <c:dLbls>
            <c:dLbl>
              <c:idx val="1"/>
              <c:layout>
                <c:manualLayout>
                  <c:x val="9.8711286089238848E-2"/>
                  <c:y val="0.1028328229804607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Лист1!$B$11:$C$11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Лист1!$B$12:$C$12</c:f>
              <c:numCache>
                <c:formatCode>0.00%</c:formatCode>
                <c:ptCount val="2"/>
                <c:pt idx="0">
                  <c:v>0.91900000000000004</c:v>
                </c:pt>
                <c:pt idx="1">
                  <c:v>8.1000000000000003E-2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1"/>
            <c:bubble3D val="0"/>
            <c:explosion val="21"/>
          </c:dPt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Лист1!$E$11:$F$11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Лист1!$E$12:$F$12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11"/>
          <c:dPt>
            <c:idx val="0"/>
            <c:bubble3D val="0"/>
            <c:explosion val="2"/>
          </c:dPt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Лист1!$B$11:$C$11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Лист1!$B$12:$C$12</c:f>
              <c:numCache>
                <c:formatCode>0%</c:formatCode>
                <c:ptCount val="2"/>
                <c:pt idx="0">
                  <c:v>0.39</c:v>
                </c:pt>
                <c:pt idx="1">
                  <c:v>0.61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6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Лист1!$E$11:$F$11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Лист1!$E$12:$F$12</c:f>
              <c:numCache>
                <c:formatCode>0%</c:formatCode>
                <c:ptCount val="2"/>
                <c:pt idx="0">
                  <c:v>0.43</c:v>
                </c:pt>
                <c:pt idx="1">
                  <c:v>0.56999999999999995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833565220079845"/>
          <c:y val="3.1036572650018246E-2"/>
          <c:w val="0.52555391946573293"/>
          <c:h val="0.8861992336165998"/>
        </c:manualLayout>
      </c:layout>
      <c:pieChart>
        <c:varyColors val="1"/>
        <c:ser>
          <c:idx val="0"/>
          <c:order val="0"/>
          <c:explosion val="12"/>
          <c:dPt>
            <c:idx val="0"/>
            <c:bubble3D val="0"/>
            <c:explosion val="0"/>
          </c:dPt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Лист1!$C$95:$D$95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Лист1!$C$96:$D$96</c:f>
              <c:numCache>
                <c:formatCode>0.00%</c:formatCode>
                <c:ptCount val="2"/>
                <c:pt idx="0">
                  <c:v>0.27100000000000002</c:v>
                </c:pt>
                <c:pt idx="1">
                  <c:v>0.72899999999999998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13"/>
          <c:dPt>
            <c:idx val="0"/>
            <c:bubble3D val="0"/>
            <c:explosion val="0"/>
          </c:dPt>
          <c:dLbls>
            <c:dLbl>
              <c:idx val="0"/>
              <c:layout>
                <c:manualLayout>
                  <c:x val="-0.12207812659251499"/>
                  <c:y val="0.199830563421649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Лист1!$C$95:$D$95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Лист1!$C$96:$D$96</c:f>
              <c:numCache>
                <c:formatCode>0.00%</c:formatCode>
                <c:ptCount val="2"/>
                <c:pt idx="0">
                  <c:v>0.19</c:v>
                </c:pt>
                <c:pt idx="1">
                  <c:v>0.81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8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80985-1287-4A8D-B91D-2102F236F650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113BA-7A8E-4C85-8C7B-4DBFE5C64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34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4763-AEFA-4770-B812-A1B50981E587}" type="datetime1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5426-8B68-42B3-9FBB-A3891EE0F75B}" type="datetime1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6E8A-7A6A-4FA9-9252-79DF6868F2EE}" type="datetime1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CB3-3AAC-43DE-9B8B-1D21E58F1D07}" type="datetime1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242F-5088-4460-93FD-AFA4E5E04405}" type="datetime1">
              <a:rPr lang="ru-RU" smtClean="0"/>
              <a:t>13.05.2024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04AA-4D2E-4B89-B18B-8E4A911CB6EB}" type="datetime1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FA4D-2C93-47D8-B508-7341BC2CD235}" type="datetime1">
              <a:rPr lang="ru-RU" smtClean="0"/>
              <a:t>13.05.2024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4BCE-979B-4A7A-B453-263EDC9FF313}" type="datetime1">
              <a:rPr lang="ru-RU" smtClean="0"/>
              <a:t>13.05.2024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4CF3-DED1-4C40-B959-33ACB0216F25}" type="datetime1">
              <a:rPr lang="ru-RU" smtClean="0"/>
              <a:t>13.05.2024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C27E-A646-4ED8-8075-53B994D18833}" type="datetime1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8F7C-907A-49D4-9497-3F23F11A569E}" type="datetime1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521">
              <a:srgbClr val="FAFBEA"/>
            </a:gs>
            <a:gs pos="0">
              <a:srgbClr val="FDFFE7"/>
            </a:gs>
            <a:gs pos="99000">
              <a:schemeClr val="bg2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6641FED-26D8-4A10-BCE4-ECACACF9AF85}" type="datetime1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163"/>
            <a:ext cx="1017587" cy="1085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08" y="836712"/>
            <a:ext cx="9000492" cy="4320480"/>
          </a:xfrm>
        </p:spPr>
        <p:txBody>
          <a:bodyPr/>
          <a:lstStyle/>
          <a:p>
            <a:pPr algn="ctr"/>
            <a:r>
              <a:rPr lang="ru-RU" sz="3200" b="1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СНИЖЕНИе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бюрократической НАГРУЗКИ</a:t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в системе общего образования</a:t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Брянской области</a:t>
            </a:r>
            <a:endParaRPr lang="ru-RU" sz="2800" b="1" dirty="0"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332656"/>
            <a:ext cx="82089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ДЕПАРТАМЕНТ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ОБРАЗОВАНИЯ  И  НАУКИ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БРЯНСКОЙ  ОБЛАСТИ                                  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75" y="404664"/>
            <a:ext cx="8229600" cy="1512168"/>
          </a:xfrm>
        </p:spPr>
        <p:txBody>
          <a:bodyPr>
            <a:noAutofit/>
          </a:bodyPr>
          <a:lstStyle/>
          <a:p>
            <a:pPr algn="ctr"/>
            <a: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Мониторинг </a:t>
            </a:r>
            <a:r>
              <a:rPr lang="ru-RU" sz="2800" b="1" kern="0" spc="-50" dirty="0" err="1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забюрократизированности</a:t>
            </a:r>
            <a: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 </a:t>
            </a:r>
            <a:r>
              <a:rPr lang="ru-RU" sz="2800" b="1" kern="0" spc="-50" dirty="0" err="1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регинов</a:t>
            </a:r>
            <a:r>
              <a:rPr lang="ru-RU" sz="2800" b="1" kern="0" spc="-50" dirty="0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/>
            </a:r>
            <a:br>
              <a:rPr lang="ru-RU" sz="2800" b="1" kern="0" spc="-50" dirty="0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</a:br>
            <a:r>
              <a:rPr lang="ru-RU" sz="2800" b="1" kern="0" spc="-50" dirty="0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/>
            </a:r>
            <a:br>
              <a:rPr lang="ru-RU" sz="2800" b="1" kern="0" spc="-50" dirty="0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</a:br>
            <a:r>
              <a:rPr lang="ru-RU" sz="2000" b="1" kern="0" spc="-50" dirty="0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 ПРИХОДИТСЯ ЛИ готовить фотоотчеты? </a:t>
            </a:r>
            <a:endParaRPr lang="ru-RU" sz="2000" b="1" kern="0" spc="-50" dirty="0">
              <a:solidFill>
                <a:srgbClr val="C00000"/>
              </a:solidFill>
              <a:latin typeface="Times New Roman" pitchFamily="18" charset="0"/>
              <a:ea typeface="Stem Medium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237026"/>
              </p:ext>
            </p:extLst>
          </p:nvPr>
        </p:nvGraphicFramePr>
        <p:xfrm>
          <a:off x="611560" y="2996952"/>
          <a:ext cx="3923928" cy="231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157150"/>
              </p:ext>
            </p:extLst>
          </p:nvPr>
        </p:nvGraphicFramePr>
        <p:xfrm>
          <a:off x="4067944" y="2492896"/>
          <a:ext cx="4716016" cy="339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63688" y="2312229"/>
            <a:ext cx="95571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ИЮНЬ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2127563"/>
            <a:ext cx="114460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НОЯБРЬ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8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75" y="404664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Мониторинг </a:t>
            </a:r>
            <a:r>
              <a:rPr lang="ru-RU" sz="2800" b="1" kern="0" spc="-50" dirty="0" err="1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забюрократизированности</a:t>
            </a:r>
            <a: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 </a:t>
            </a:r>
            <a:r>
              <a:rPr lang="ru-RU" sz="2800" b="1" kern="0" spc="-50" dirty="0" err="1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регинов</a:t>
            </a:r>
            <a:r>
              <a:rPr lang="ru-RU" sz="2800" b="1" kern="0" spc="-50" dirty="0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/>
            </a:r>
            <a:br>
              <a:rPr lang="ru-RU" sz="2800" b="1" kern="0" spc="-50" dirty="0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</a:br>
            <a:r>
              <a:rPr lang="ru-RU" sz="2800" b="1" kern="0" spc="-50" dirty="0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 </a:t>
            </a:r>
            <a:r>
              <a:rPr lang="ru-RU" sz="20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Приходится </a:t>
            </a:r>
            <a:r>
              <a:rPr lang="ru-RU" sz="2000" b="1" kern="0" spc="-50" dirty="0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ли заполнять </a:t>
            </a:r>
            <a:br>
              <a:rPr lang="ru-RU" sz="2000" b="1" kern="0" spc="-50" dirty="0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</a:br>
            <a:r>
              <a:rPr lang="ru-RU" sz="2000" b="1" kern="0" spc="-50" dirty="0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бумажный и электронный журнал ? </a:t>
            </a:r>
            <a:endParaRPr lang="ru-RU" sz="2000" b="1" kern="0" spc="-50" dirty="0">
              <a:solidFill>
                <a:srgbClr val="C00000"/>
              </a:solidFill>
              <a:latin typeface="Times New Roman" pitchFamily="18" charset="0"/>
              <a:ea typeface="Stem Medium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 rot="16200000">
            <a:off x="8129150" y="6017577"/>
            <a:ext cx="1315721" cy="365125"/>
          </a:xfrm>
        </p:spPr>
        <p:txBody>
          <a:bodyPr/>
          <a:lstStyle/>
          <a:p>
            <a:fld id="{307794B0-8DC9-4372-93DD-572F8AE7CFD3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404408"/>
              </p:ext>
            </p:extLst>
          </p:nvPr>
        </p:nvGraphicFramePr>
        <p:xfrm>
          <a:off x="323528" y="2636912"/>
          <a:ext cx="4104456" cy="245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891912"/>
              </p:ext>
            </p:extLst>
          </p:nvPr>
        </p:nvGraphicFramePr>
        <p:xfrm>
          <a:off x="3851920" y="2420888"/>
          <a:ext cx="4932040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88664" y="2188741"/>
            <a:ext cx="95571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ИЮНЬ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2004075"/>
            <a:ext cx="114460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НОЯБРЬ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75" y="404664"/>
            <a:ext cx="8229600" cy="1512168"/>
          </a:xfrm>
        </p:spPr>
        <p:txBody>
          <a:bodyPr>
            <a:noAutofit/>
          </a:bodyPr>
          <a:lstStyle/>
          <a:p>
            <a:pPr algn="ctr"/>
            <a: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Мониторинг </a:t>
            </a:r>
            <a:r>
              <a:rPr lang="ru-RU" sz="2800" b="1" kern="0" spc="-50" dirty="0" err="1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забюрократизированности</a:t>
            </a:r>
            <a: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 </a:t>
            </a:r>
            <a:r>
              <a:rPr lang="ru-RU" sz="2800" b="1" kern="0" spc="-50" dirty="0" err="1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регинов</a:t>
            </a:r>
            <a:r>
              <a:rPr lang="ru-RU" sz="10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/>
            </a:r>
            <a:br>
              <a:rPr lang="ru-RU" sz="10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</a:br>
            <a:r>
              <a:rPr lang="ru-RU" sz="1000" b="1" kern="0" spc="-50" dirty="0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/>
            </a:r>
            <a:br>
              <a:rPr lang="ru-RU" sz="1000" b="1" kern="0" spc="-50" dirty="0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</a:br>
            <a:r>
              <a:rPr lang="ru-RU" sz="2000" b="1" kern="0" spc="-50" dirty="0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СНИЗИЛАСЬ ЛИ ДОКУМЕНТАЦИОННАЯ НАГРУЗКА</a:t>
            </a:r>
            <a:br>
              <a:rPr lang="ru-RU" sz="2000" b="1" kern="0" spc="-50" dirty="0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</a:br>
            <a:r>
              <a:rPr lang="ru-RU" sz="2000" b="1" kern="0" spc="-50" dirty="0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 В 2022-2023 ГОДАХ ? </a:t>
            </a:r>
            <a:endParaRPr lang="ru-RU" sz="2000" b="1" kern="0" spc="-50" dirty="0">
              <a:solidFill>
                <a:srgbClr val="C00000"/>
              </a:solidFill>
              <a:latin typeface="Times New Roman" pitchFamily="18" charset="0"/>
              <a:ea typeface="Stem Medium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3781409"/>
              </p:ext>
            </p:extLst>
          </p:nvPr>
        </p:nvGraphicFramePr>
        <p:xfrm>
          <a:off x="315219" y="2996952"/>
          <a:ext cx="4139952" cy="245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384691"/>
              </p:ext>
            </p:extLst>
          </p:nvPr>
        </p:nvGraphicFramePr>
        <p:xfrm>
          <a:off x="4139952" y="2751867"/>
          <a:ext cx="4860032" cy="2916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47664" y="2382535"/>
            <a:ext cx="95571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ИЮНЬ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2382535"/>
            <a:ext cx="114460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НОЯБРЬ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513" cy="864766"/>
          </a:xfrm>
        </p:spPr>
        <p:txBody>
          <a:bodyPr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Мероприятия </a:t>
            </a:r>
            <a:b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</a:br>
            <a: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на региональном уровне НА 2024 ГОД 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39552" y="1340768"/>
            <a:ext cx="8208912" cy="4752528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Проведение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совещаний по вопросам снижения документационной нагрузки педагогических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работников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Проведение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опроса о документационной нагрузке среди педагогических работников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школ</a:t>
            </a:r>
            <a:endParaRPr lang="ru-RU" sz="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Проведение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аудита мониторингов и запросов в муниципальные органы управления образованием, общеобразовательные организации региона на предмет соответствия закону в каждом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ведомстве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Проведение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аудита информационных систем на предмет выгрузки и использования сведений, содержащихся в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них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Организация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контрольных (надзорных) и профилактических мероприятий, направленных на соблюдение контролируемыми лицами допустимой документационной нагрузки педагогических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работников</a:t>
            </a:r>
            <a:endParaRPr lang="ru-RU" sz="1800" b="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8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513" cy="86476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kern="0" spc="-50" dirty="0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МЕРОПРИЯТИЯ </a:t>
            </a:r>
            <a:br>
              <a:rPr lang="ru-RU" sz="2800" b="1" kern="0" spc="-50" dirty="0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</a:br>
            <a:r>
              <a:rPr lang="ru-RU" sz="2800" b="1" kern="0" spc="-50" dirty="0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НА МУНИЦИПАЛЬНОМ УРОВНЕ </a:t>
            </a:r>
            <a:endParaRPr lang="ru-RU" sz="800" b="1" dirty="0">
              <a:solidFill>
                <a:srgbClr val="546422"/>
              </a:solidFill>
              <a:latin typeface="Arial" pitchFamily="34" charset="0"/>
              <a:ea typeface="+mn-ea"/>
              <a:cs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14</a:t>
            </a:fld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679032" y="3140968"/>
            <a:ext cx="4042792" cy="792088"/>
          </a:xfrm>
          <a:noFill/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 для руководителей ОМСУ в сфере образования</a:t>
            </a:r>
            <a:endParaRPr lang="ru-RU" sz="2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92216" y="4509120"/>
            <a:ext cx="3816424" cy="1512168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Рассмотреть возможность стимулирования руководителей муниципальных общеобразовательных организаций, обеспечивающих соблюдение законодательства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92216" y="1268760"/>
            <a:ext cx="3968824" cy="1368152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Осуществлять постоянный контроль исполнения норм в части снижения бюрократической нагрузки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на педагогических работников муниципальных общеобразовательных организаций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5536" y="1268760"/>
            <a:ext cx="4032448" cy="1152128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Назначить лицо, ответственное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за организацию работы по снижению документационной нагрузки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b="1" dirty="0" smtClean="0">
                <a:solidFill>
                  <a:schemeClr val="tx1"/>
                </a:solidFill>
              </a:rPr>
              <a:t>создать рабочую группу, утвердить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план мероприятий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5536" y="2636912"/>
            <a:ext cx="4032448" cy="100811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Издать  приказ об установлении персональной ответственности руководителей школ за подготовку документации педагогами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95536" y="3861048"/>
            <a:ext cx="4032448" cy="108012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Проконтролировать внесение изменений руководителями муниципальных общеобразовательных организаций в должностные инструкции педагогических работников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5536" y="5157192"/>
            <a:ext cx="4032448" cy="864096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Создать «горячую» линию по вопросу снижения бюрократической нагрузки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на педагогических работников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27" name="Прямая соединительная линия 26"/>
          <p:cNvCxnSpPr>
            <a:stCxn id="5" idx="2"/>
            <a:endCxn id="13" idx="0"/>
          </p:cNvCxnSpPr>
          <p:nvPr/>
        </p:nvCxnSpPr>
        <p:spPr>
          <a:xfrm>
            <a:off x="6700428" y="393305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5" idx="0"/>
          </p:cNvCxnSpPr>
          <p:nvPr/>
        </p:nvCxnSpPr>
        <p:spPr>
          <a:xfrm>
            <a:off x="6700428" y="263691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3" name="Прямая соединительная линия 8192"/>
          <p:cNvCxnSpPr/>
          <p:nvPr/>
        </p:nvCxnSpPr>
        <p:spPr>
          <a:xfrm>
            <a:off x="4616436" y="2888940"/>
            <a:ext cx="576064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6" name="Прямая соединительная линия 8195"/>
          <p:cNvCxnSpPr/>
          <p:nvPr/>
        </p:nvCxnSpPr>
        <p:spPr>
          <a:xfrm flipH="1">
            <a:off x="4572000" y="3933056"/>
            <a:ext cx="57606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4" name="Прямая соединительная линия 8203"/>
          <p:cNvCxnSpPr/>
          <p:nvPr/>
        </p:nvCxnSpPr>
        <p:spPr>
          <a:xfrm flipH="1" flipV="1">
            <a:off x="5508104" y="2636912"/>
            <a:ext cx="86409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6" name="Прямая соединительная линия 8205"/>
          <p:cNvCxnSpPr>
            <a:endCxn id="22" idx="3"/>
          </p:cNvCxnSpPr>
          <p:nvPr/>
        </p:nvCxnSpPr>
        <p:spPr>
          <a:xfrm flipH="1" flipV="1">
            <a:off x="4427984" y="1844824"/>
            <a:ext cx="3642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0" name="Прямая соединительная линия 8209"/>
          <p:cNvCxnSpPr/>
          <p:nvPr/>
        </p:nvCxnSpPr>
        <p:spPr>
          <a:xfrm flipH="1">
            <a:off x="5436096" y="3933056"/>
            <a:ext cx="93610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2" name="Прямая соединительная линия 8211"/>
          <p:cNvCxnSpPr/>
          <p:nvPr/>
        </p:nvCxnSpPr>
        <p:spPr>
          <a:xfrm flipH="1">
            <a:off x="4427984" y="5085184"/>
            <a:ext cx="3642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81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7F2B2C1-C272-6985-9192-650C866A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91264" cy="5760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МЕРОПРИЯТИЯ НА УРОВНЕ </a:t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ОБРАЗОВАТЕЛЬНОЙ ОРГАНИЗАЦИИ на 2024 год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15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3717032"/>
            <a:ext cx="3240360" cy="1785104"/>
          </a:xfrm>
          <a:prstGeom prst="rect">
            <a:avLst/>
          </a:prstGeom>
          <a:solidFill>
            <a:srgbClr val="F3DD9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Утвердить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 электронном журнале </a:t>
            </a:r>
            <a:endParaRPr lang="ru-RU" sz="2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(внесите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изменения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действующее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5929" y="1453369"/>
            <a:ext cx="1487380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199136"/>
            <a:ext cx="1502188" cy="100811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Рабочая программа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66873" y="1837146"/>
            <a:ext cx="0" cy="347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115616" y="1837146"/>
            <a:ext cx="0" cy="356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2051720" y="2225204"/>
            <a:ext cx="1584176" cy="10081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учета успеваемости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51720" y="1477107"/>
            <a:ext cx="1502188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94288" y="2235874"/>
            <a:ext cx="1641808" cy="9713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Журнал</a:t>
            </a:r>
          </a:p>
          <a:p>
            <a:pPr lvl="0"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внеурочной деятельности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80112" y="2235874"/>
            <a:ext cx="1656184" cy="97137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воспитательной работы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380312" y="2235875"/>
            <a:ext cx="1502188" cy="9713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на обучающегося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94288" y="1481963"/>
            <a:ext cx="1481876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71895" y="1481963"/>
            <a:ext cx="1487380" cy="5457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581003" y="1856212"/>
            <a:ext cx="0" cy="37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915816" y="1856212"/>
            <a:ext cx="0" cy="342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7380312" y="1488514"/>
            <a:ext cx="1502188" cy="5457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355976" y="1842003"/>
            <a:ext cx="0" cy="398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711176" y="1856212"/>
            <a:ext cx="0" cy="398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145468" y="2041367"/>
            <a:ext cx="0" cy="194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444208" y="2041367"/>
            <a:ext cx="0" cy="199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966044" y="2043795"/>
            <a:ext cx="0" cy="194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8244408" y="2046224"/>
            <a:ext cx="0" cy="194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бъект 2"/>
          <p:cNvSpPr>
            <a:spLocks noGrp="1"/>
          </p:cNvSpPr>
          <p:nvPr>
            <p:ph idx="1"/>
          </p:nvPr>
        </p:nvSpPr>
        <p:spPr>
          <a:xfrm>
            <a:off x="323530" y="3645024"/>
            <a:ext cx="1584174" cy="3024336"/>
          </a:xfrm>
          <a:solidFill>
            <a:srgbClr val="F3DD9F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спользовать в работе федеральные рабочие программы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составления рабочих программ использовать Конструктор</a:t>
            </a:r>
            <a:endParaRPr lang="en-US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dsoo.ru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q"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868144" y="3717033"/>
            <a:ext cx="2736304" cy="2308324"/>
          </a:xfrm>
          <a:prstGeom prst="rect">
            <a:avLst/>
          </a:prstGeom>
          <a:solidFill>
            <a:srgbClr val="F3DD9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Использовать в работе федеральную рабочую программу воспитания и федеральный календарный план воспитательной работы с учетом региональных особенностей</a:t>
            </a:r>
          </a:p>
        </p:txBody>
      </p:sp>
      <p:sp>
        <p:nvSpPr>
          <p:cNvPr id="2058" name="Стрелка вниз 2057"/>
          <p:cNvSpPr/>
          <p:nvPr/>
        </p:nvSpPr>
        <p:spPr>
          <a:xfrm>
            <a:off x="846245" y="3277804"/>
            <a:ext cx="319046" cy="339700"/>
          </a:xfrm>
          <a:prstGeom prst="downArrow">
            <a:avLst/>
          </a:prstGeom>
          <a:solidFill>
            <a:srgbClr val="F3DD9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>
            <a:off x="3553908" y="3277804"/>
            <a:ext cx="319046" cy="339700"/>
          </a:xfrm>
          <a:prstGeom prst="downArrow">
            <a:avLst/>
          </a:prstGeom>
          <a:solidFill>
            <a:srgbClr val="F3DD9F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>
            <a:off x="7207101" y="3301787"/>
            <a:ext cx="319046" cy="339700"/>
          </a:xfrm>
          <a:prstGeom prst="downArrow">
            <a:avLst/>
          </a:prstGeom>
          <a:solidFill>
            <a:srgbClr val="F3DD9F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7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188050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ПЕРЕЧНИ ДОКУМЕНТОВ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ОБРАЗОВАТЕЛЬНОЙ ОРГАНИЗАЦИИ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84784"/>
            <a:ext cx="8280920" cy="1292662"/>
          </a:xfrm>
          <a:prstGeom prst="rect">
            <a:avLst/>
          </a:prstGeom>
          <a:solidFill>
            <a:srgbClr val="F3DD9F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Минпроса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СССР от 30.12.1980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№ 176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введении в действие Перечня документов со сроками хранения Министерства просвещения СССР, органов, учреждений, организаций системы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просвещения»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5" y="3212976"/>
            <a:ext cx="8262910" cy="129266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Росархива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от 20.12.2019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236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«Об утверждении Перечня типовых управленческих архивных документов, образующихся в процессе деятельности государственных органов, органов местного самоуправления и организаций, с указанием сроков их хранения»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213" y="5013176"/>
            <a:ext cx="828092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Отсутствует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современная типовая номенклатура дел образовательной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Отсутствуют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типовые и примерные перечни документов образовательной организации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85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7F2B2C1-C272-6985-9192-650C866A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91264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МЕРОПРИЯТИЯ НА УРОВНЕ ОБРАЗОВАТЕЛЬНОЙ ОРГАНИЗАЦИИ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17</a:t>
            </a:fld>
            <a:endParaRPr lang="ru-RU"/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457200" y="1412775"/>
            <a:ext cx="8229600" cy="432049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Внесение изменений в должностные инструкции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475" y="2420888"/>
            <a:ext cx="1944216" cy="1180576"/>
          </a:xfrm>
          <a:prstGeom prst="rect">
            <a:avLst/>
          </a:prstGeom>
          <a:solidFill>
            <a:srgbClr val="F3DD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 8"/>
          <p:cNvSpPr/>
          <p:nvPr/>
        </p:nvSpPr>
        <p:spPr>
          <a:xfrm>
            <a:off x="2534073" y="4190510"/>
            <a:ext cx="597646" cy="997260"/>
          </a:xfrm>
          <a:prstGeom prst="mathEqual">
            <a:avLst/>
          </a:prstGeom>
          <a:solidFill>
            <a:srgbClr val="F3DD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171231" y="2453596"/>
            <a:ext cx="2184644" cy="1147868"/>
          </a:xfrm>
          <a:prstGeom prst="homePlate">
            <a:avLst/>
          </a:prstGeom>
          <a:solidFill>
            <a:srgbClr val="F3DD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5220072" y="2420888"/>
            <a:ext cx="3672408" cy="1152128"/>
          </a:xfrm>
          <a:prstGeom prst="chevron">
            <a:avLst/>
          </a:prstGeom>
          <a:solidFill>
            <a:srgbClr val="F3DD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ДОЛЖНОСТНАЯ ИНСТРУКЦИЯ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(ЕКС,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ст. 47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ФЗ № 273)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3474" y="4106731"/>
            <a:ext cx="1944217" cy="1194477"/>
          </a:xfrm>
          <a:prstGeom prst="rect">
            <a:avLst/>
          </a:prstGeom>
          <a:solidFill>
            <a:srgbClr val="F3DD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КЛАССНЫЙ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Равно 18"/>
          <p:cNvSpPr/>
          <p:nvPr/>
        </p:nvSpPr>
        <p:spPr>
          <a:xfrm>
            <a:off x="2552206" y="2498322"/>
            <a:ext cx="597646" cy="997260"/>
          </a:xfrm>
          <a:prstGeom prst="mathEqual">
            <a:avLst/>
          </a:prstGeom>
          <a:solidFill>
            <a:srgbClr val="F3DD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3181761" y="4106731"/>
            <a:ext cx="2192857" cy="1194478"/>
          </a:xfrm>
          <a:prstGeom prst="homePlate">
            <a:avLst/>
          </a:prstGeom>
          <a:solidFill>
            <a:srgbClr val="F3DD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ФУНКЦИОНАЛЬНАЯ ОБЯЗАННОСТЬ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5214643" y="4106731"/>
            <a:ext cx="3641981" cy="1194477"/>
          </a:xfrm>
          <a:prstGeom prst="chevron">
            <a:avLst/>
          </a:prstGeom>
          <a:solidFill>
            <a:srgbClr val="F3DD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Положение о классном руководстве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общеобразовательной организации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68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229600" cy="64807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499868"/>
            <a:ext cx="820891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Отдел государственного надзора в </a:t>
            </a:r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/>
            <a:r>
              <a:rPr lang="ru-RU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департамента образования и науки Брянской области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8(4832)580 402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8(4832)580 426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02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611986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РЕШАЕМАЯ ПРОБЛЕМА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221323"/>
            <a:ext cx="2304256" cy="43088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9802" y="1221323"/>
            <a:ext cx="538661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ВЫСОКАЯ БЮРОКРАТИЧЕСКАЯ НАГРУЗКА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1560" y="1844824"/>
            <a:ext cx="806489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avatars.mds.yandex.net/i?id=3e4febcd88c017ba595eec198018b08a9bb680aa-10752987-images-thumbs&amp;n=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2276871"/>
            <a:ext cx="1942714" cy="17889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674688" y="4065825"/>
            <a:ext cx="180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4817" y="2280721"/>
            <a:ext cx="1872208" cy="1785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itchFamily="2" charset="2"/>
              <a:buChar char="q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Множество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отчетов (фотоотчётов) и ответов на запросы </a:t>
            </a: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Избыточное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количество документов, связанных с организационной работой классного руководителя</a:t>
            </a: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Множество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информационных систем, требующих внесения информации 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697829" y="2303015"/>
            <a:ext cx="2016224" cy="17235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ru-RU" sz="800" dirty="0" smtClean="0"/>
          </a:p>
          <a:p>
            <a:pPr algn="just"/>
            <a:endParaRPr lang="ru-RU" sz="800" dirty="0" smtClean="0"/>
          </a:p>
          <a:p>
            <a:pPr algn="just"/>
            <a:endParaRPr lang="ru-RU" sz="100" dirty="0" smtClean="0"/>
          </a:p>
          <a:p>
            <a:pPr algn="just"/>
            <a:endParaRPr lang="ru-RU" sz="100" dirty="0"/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АДМИНИСТРАЦИЯ</a:t>
            </a:r>
          </a:p>
          <a:p>
            <a:pPr algn="just"/>
            <a:endParaRPr lang="ru-RU" sz="1200" dirty="0"/>
          </a:p>
          <a:p>
            <a:pPr algn="just"/>
            <a:endParaRPr lang="ru-RU" sz="1200" dirty="0" smtClean="0"/>
          </a:p>
          <a:p>
            <a:pPr algn="just"/>
            <a:endParaRPr lang="ru-RU" sz="1000" dirty="0" smtClean="0"/>
          </a:p>
          <a:p>
            <a:pPr algn="just"/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804248" y="2303014"/>
            <a:ext cx="2016224" cy="16004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q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q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Множество ответов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запросы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q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Множество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отчетов 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Множество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информационных систем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Множество мониторингов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sp>
        <p:nvSpPr>
          <p:cNvPr id="11" name="AutoShape 6" descr="https://www.pngmart.com/files/7/Government-PNG-Free-Downloa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27100" y="4424775"/>
            <a:ext cx="2304256" cy="43088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ПРИЧИНЫ:</a:t>
            </a:r>
            <a:endParaRPr 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8711" y="5135304"/>
            <a:ext cx="1696628" cy="16004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Документация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Отсутствие требований к отчетной документации педагогических работников и образовательных организаций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95716" y="5154824"/>
            <a:ext cx="1556204" cy="15234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Функционал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Отсутствие рамок функционала педагогических работников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84577" y="4979581"/>
            <a:ext cx="806489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95935" y="5171756"/>
            <a:ext cx="1627173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99250" algn="ct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Информа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R="99250" algn="ct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ционные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R="9925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системы</a:t>
            </a:r>
          </a:p>
          <a:p>
            <a:pPr marR="10141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Избыточность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отсутствие интеграции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49954" y="5193296"/>
            <a:ext cx="1556204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R="6477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Мониторинги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R="62030"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Сбор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данных</a:t>
            </a:r>
          </a:p>
          <a:p>
            <a:pPr marR="62030"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множества показателей (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более 40 мониторингов, более 10 000 показателей)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22673" y="5224074"/>
            <a:ext cx="1556204" cy="14157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7302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Запросы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Подготовка ответов на множество запросов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(более 250 писем каждую школу ежемесячно)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115616" y="4979581"/>
            <a:ext cx="288032" cy="155723"/>
          </a:xfrm>
          <a:prstGeom prst="down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2929802" y="4985440"/>
            <a:ext cx="288032" cy="186316"/>
          </a:xfrm>
          <a:prstGeom prst="down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617025" y="4999101"/>
            <a:ext cx="288032" cy="155723"/>
          </a:xfrm>
          <a:prstGeom prst="down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6340027" y="4999100"/>
            <a:ext cx="288032" cy="155723"/>
          </a:xfrm>
          <a:prstGeom prst="down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8028384" y="4979581"/>
            <a:ext cx="288032" cy="155723"/>
          </a:xfrm>
          <a:prstGeom prst="down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5381905" y="1905997"/>
            <a:ext cx="648072" cy="386183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1225561" y="1890688"/>
            <a:ext cx="648072" cy="386183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2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611986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задачи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484784"/>
            <a:ext cx="144016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sz="1100" dirty="0">
              <a:solidFill>
                <a:srgbClr val="000000"/>
              </a:solidFill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Снижение и </a:t>
            </a:r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конкретизация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объема </a:t>
            </a:r>
            <a:r>
              <a:rPr lang="ru-RU" sz="1350" b="1" dirty="0" smtClean="0">
                <a:latin typeface="Times New Roman" pitchFamily="18" charset="0"/>
                <a:cs typeface="Times New Roman" pitchFamily="18" charset="0"/>
              </a:rPr>
              <a:t>документации</a:t>
            </a:r>
          </a:p>
          <a:p>
            <a:pPr algn="ctr"/>
            <a:endParaRPr 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1484784"/>
            <a:ext cx="1433360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000000"/>
              </a:solidFill>
            </a:endParaRPr>
          </a:p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Снижение объема мониторингов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09488" y="1484784"/>
            <a:ext cx="1433360" cy="13388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sz="1100" dirty="0" smtClean="0">
              <a:solidFill>
                <a:srgbClr val="000000"/>
              </a:solidFill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Оптимизация и интеграция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информаци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онных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систем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5248" y="1484784"/>
            <a:ext cx="1433360" cy="13388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sz="1100" dirty="0" smtClean="0">
              <a:solidFill>
                <a:srgbClr val="000000"/>
              </a:solidFill>
            </a:endParaRPr>
          </a:p>
          <a:p>
            <a:endParaRPr lang="ru-RU" sz="1100" dirty="0">
              <a:solidFill>
                <a:srgbClr val="000000"/>
              </a:solidFill>
            </a:endParaRPr>
          </a:p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количества запросов</a:t>
            </a:r>
          </a:p>
          <a:p>
            <a:pPr algn="ctr"/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881008" y="1484784"/>
            <a:ext cx="1433360" cy="1338828"/>
          </a:xfrm>
          <a:prstGeom prst="rect">
            <a:avLst/>
          </a:prstGeom>
          <a:solidFill>
            <a:srgbClr val="F3DD9F"/>
          </a:solidFill>
        </p:spPr>
        <p:txBody>
          <a:bodyPr wrap="square" rtlCol="0">
            <a:spAutoFit/>
          </a:bodyPr>
          <a:lstStyle/>
          <a:p>
            <a:endParaRPr lang="ru-RU" sz="1100" dirty="0">
              <a:solidFill>
                <a:srgbClr val="000000"/>
              </a:solidFill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Конкретизация функционала </a:t>
            </a:r>
            <a:r>
              <a:rPr lang="ru-RU" sz="1380" b="1" dirty="0" smtClean="0">
                <a:latin typeface="Times New Roman" pitchFamily="18" charset="0"/>
                <a:cs typeface="Times New Roman" pitchFamily="18" charset="0"/>
              </a:rPr>
              <a:t>педагогических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работников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2960623"/>
            <a:ext cx="7774816" cy="830997"/>
          </a:xfrm>
          <a:prstGeom prst="rect">
            <a:avLst/>
          </a:prstGeom>
          <a:solidFill>
            <a:srgbClr val="F3DD9F"/>
          </a:solidFill>
        </p:spPr>
        <p:txBody>
          <a:bodyPr wrap="square" rtlCol="0">
            <a:spAutoFit/>
          </a:bodyPr>
          <a:lstStyle/>
          <a:p>
            <a:endParaRPr lang="ru-RU" sz="800" dirty="0">
              <a:solidFill>
                <a:srgbClr val="000000"/>
              </a:solidFill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Формирование механизма контрольно-надзорной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3933056"/>
            <a:ext cx="7774816" cy="869469"/>
          </a:xfrm>
          <a:prstGeom prst="rect">
            <a:avLst/>
          </a:prstGeom>
          <a:solidFill>
            <a:srgbClr val="F3DD9F"/>
          </a:solidFill>
        </p:spPr>
        <p:txBody>
          <a:bodyPr wrap="square" rtlCol="0">
            <a:spAutoFit/>
          </a:bodyPr>
          <a:lstStyle/>
          <a:p>
            <a:endParaRPr lang="ru-RU" sz="1050" dirty="0">
              <a:solidFill>
                <a:srgbClr val="000000"/>
              </a:solidFill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Формирование механизма административных наказаний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нарушение требований к документационной нагрузке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5389659"/>
            <a:ext cx="3672408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Отсечь все лишнее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39552" y="5085184"/>
            <a:ext cx="7774816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41960" y="5389658"/>
            <a:ext cx="3672408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Оставить нужное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42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611986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ГЕНЕРАЛЬНОЙ ПРОКУРАТУРЫ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" y="1635684"/>
            <a:ext cx="2973692" cy="413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01" y="1635684"/>
            <a:ext cx="3006284" cy="418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54" y="1635684"/>
            <a:ext cx="3039461" cy="418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6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611986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МЕРОПРИЯТИЯ НА ФЕДЕРАЛЬНОМ УРОВНЕ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3386" y="980727"/>
            <a:ext cx="3672408" cy="16809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Внесены поправки в 47 статью Федерального закона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образовании № 273-ФЗ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29.12.2012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 основании Федерального закона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14.07.2022 № 298-ФЗ)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0860" y="3140968"/>
            <a:ext cx="3705115" cy="3456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России от 21.07.2022 № 582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утверждении перечня документации, подготовка которой осуществляется педагогическими работниками при реализации основных общеобразовательных программ»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97666" y="3140968"/>
            <a:ext cx="3705115" cy="3456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fontAlgn="base">
              <a:buFont typeface="Wingdings" pitchFamily="2" charset="2"/>
              <a:buChar char="ü"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fontAlgn="base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Рабочая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учебного предмета, учебного курса (в том числе внеурочной деятельности), учебного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модуля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fontAlgn="base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учета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успеваемости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fontAlgn="base">
              <a:buFont typeface="Wingdings" pitchFamily="2" charset="2"/>
              <a:buChar char="ü"/>
            </a:pP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fontAlgn="base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внеурочной деятельности (для педагогических работников, осуществляющих внеурочную деятельность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fontAlgn="base">
              <a:buFont typeface="Wingdings" pitchFamily="2" charset="2"/>
              <a:buChar char="ü"/>
            </a:pP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fontAlgn="base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воспитательной работы (для педагогических работников, осуществляющих функции классного руководства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fontAlgn="base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обучающегося (по запросу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499992" y="4653136"/>
            <a:ext cx="432048" cy="216024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0399" y="1973186"/>
            <a:ext cx="3729780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Установлены полномочия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определению перечня документации и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иной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запрашиваемой информации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06278" y="836712"/>
            <a:ext cx="3729780" cy="11024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Недопустимость возложения на педагогических </a:t>
            </a:r>
            <a:r>
              <a:rPr lang="ru-RU" sz="1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работников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общеобразовательных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организаций </a:t>
            </a:r>
            <a:r>
              <a:rPr lang="ru-RU" sz="1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1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предусмотренной частями 6 и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статьи 47, в том числе </a:t>
            </a:r>
            <a:r>
              <a:rPr lang="ru-RU" sz="1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связанной с подготовкой документов, </a:t>
            </a:r>
            <a:r>
              <a:rPr lang="ru-RU" sz="1200" b="1" u="sng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не включенных в перечни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4474230" y="1495949"/>
            <a:ext cx="432048" cy="216024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459101" y="2225214"/>
            <a:ext cx="432048" cy="216024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35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 rot="16200000">
            <a:off x="8227483" y="6017577"/>
            <a:ext cx="1315721" cy="365125"/>
          </a:xfrm>
        </p:spPr>
        <p:txBody>
          <a:bodyPr/>
          <a:lstStyle/>
          <a:p>
            <a:fld id="{307794B0-8DC9-4372-93DD-572F8AE7CFD3}" type="slidenum">
              <a:rPr lang="ru-RU" smtClean="0"/>
              <a:t>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611986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МЕРОПРИЯТИЯ НА РЕГИОНАЛЬНОМ УРОВНЕ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3491880" y="804724"/>
            <a:ext cx="5256584" cy="1256124"/>
          </a:xfrm>
          <a:prstGeom prst="roundRect">
            <a:avLst/>
          </a:prstGeom>
          <a:ln>
            <a:solidFill>
              <a:srgbClr val="F3D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межведомственной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рабочей группы  по координации работы, направленной на снижение документарной нагрузки на общеобразовательные организации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Брянской области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22" name="Скругленный прямоугольник 21"/>
          <p:cNvSpPr/>
          <p:nvPr/>
        </p:nvSpPr>
        <p:spPr>
          <a:xfrm>
            <a:off x="411517" y="2132856"/>
            <a:ext cx="8336947" cy="720080"/>
          </a:xfrm>
          <a:prstGeom prst="roundRect">
            <a:avLst/>
          </a:prstGeom>
          <a:ln>
            <a:solidFill>
              <a:srgbClr val="F3D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специального подраздела «Снижение бюрократической нагрузки»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официальном сайте департамента образования и науки Брянской области</a:t>
            </a:r>
          </a:p>
        </p:txBody>
      </p:sp>
      <p:sp useBgFill="1">
        <p:nvSpPr>
          <p:cNvPr id="24" name="Скругленный прямоугольник 23"/>
          <p:cNvSpPr/>
          <p:nvPr/>
        </p:nvSpPr>
        <p:spPr>
          <a:xfrm>
            <a:off x="411517" y="836712"/>
            <a:ext cx="2864339" cy="1296144"/>
          </a:xfrm>
          <a:prstGeom prst="roundRect">
            <a:avLst/>
          </a:prstGeom>
          <a:ln>
            <a:solidFill>
              <a:srgbClr val="F3D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Назначение ответственного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исполнение мероприятий по снижению бюрократической нагрузки</a:t>
            </a:r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1763688" y="3212976"/>
            <a:ext cx="5256584" cy="1256124"/>
          </a:xfrm>
          <a:prstGeom prst="roundRect">
            <a:avLst/>
          </a:prstGeom>
          <a:ln>
            <a:solidFill>
              <a:srgbClr val="F3D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«горячей линии» по снижению бюрократической нагрузки в департаменте образования и науки Брянской области и управлениях (отделах) образования муниципальных образований Брянской области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67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 rot="16200000">
            <a:off x="8192945" y="5995682"/>
            <a:ext cx="1315721" cy="365125"/>
          </a:xfrm>
        </p:spPr>
        <p:txBody>
          <a:bodyPr/>
          <a:lstStyle/>
          <a:p>
            <a:fld id="{307794B0-8DC9-4372-93DD-572F8AE7CFD3}" type="slidenum">
              <a:rPr lang="ru-RU" smtClean="0"/>
              <a:t>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611986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МЕРОПРИЯТИЯ НА РЕГИОНАЛЬНОМ УРОВНЕ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4" name="Скругленный прямоугольник 13"/>
          <p:cNvSpPr/>
          <p:nvPr/>
        </p:nvSpPr>
        <p:spPr>
          <a:xfrm>
            <a:off x="5004048" y="908720"/>
            <a:ext cx="3728142" cy="1224136"/>
          </a:xfrm>
          <a:prstGeom prst="roundRect">
            <a:avLst/>
          </a:prstGeom>
          <a:ln>
            <a:solidFill>
              <a:srgbClr val="F3D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и сопровождение региональной «горячей»  линии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вопросу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документарной нагрузки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педагогов</a:t>
            </a:r>
          </a:p>
        </p:txBody>
      </p:sp>
      <p:sp useBgFill="1">
        <p:nvSpPr>
          <p:cNvPr id="24" name="Скругленный прямоугольник 23"/>
          <p:cNvSpPr/>
          <p:nvPr/>
        </p:nvSpPr>
        <p:spPr>
          <a:xfrm>
            <a:off x="455959" y="908720"/>
            <a:ext cx="4057838" cy="1080120"/>
          </a:xfrm>
          <a:prstGeom prst="roundRect">
            <a:avLst/>
          </a:prstGeom>
          <a:ln>
            <a:solidFill>
              <a:srgbClr val="F3D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Проведение профилактических мероприятий, направленных на соблюдение общеобразовательными организациями допустимой документационной нагрузки педагогических работников в рамках ФГК(Н)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5076056" y="2280721"/>
            <a:ext cx="3656134" cy="17281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04173" y="4234346"/>
            <a:ext cx="3800150" cy="610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20"/>
              </a:lnSpc>
              <a:spcAft>
                <a:spcPts val="0"/>
              </a:spcAft>
            </a:pPr>
            <a:r>
              <a:rPr lang="ru-RU" b="1" i="1" u="sng" dirty="0">
                <a:solidFill>
                  <a:srgbClr val="7030A0"/>
                </a:solidFill>
                <a:latin typeface="Times New Roman"/>
                <a:ea typeface="Calibri"/>
              </a:rPr>
              <a:t>СНИЖЕНИЕ ДОКУМЕНТАРНОЙ </a:t>
            </a:r>
            <a:endParaRPr lang="ru-RU" b="1" i="1" u="sng" dirty="0" smtClean="0">
              <a:solidFill>
                <a:srgbClr val="7030A0"/>
              </a:solidFill>
              <a:latin typeface="Times New Roman"/>
              <a:ea typeface="Calibri"/>
            </a:endParaRPr>
          </a:p>
          <a:p>
            <a:pPr algn="ctr">
              <a:lnSpc>
                <a:spcPts val="1320"/>
              </a:lnSpc>
              <a:spcAft>
                <a:spcPts val="0"/>
              </a:spcAft>
            </a:pPr>
            <a:endParaRPr lang="ru-RU" b="1" i="1" u="sng" dirty="0" smtClean="0">
              <a:solidFill>
                <a:srgbClr val="7030A0"/>
              </a:solidFill>
              <a:latin typeface="Times New Roman"/>
              <a:ea typeface="Calibri"/>
            </a:endParaRPr>
          </a:p>
          <a:p>
            <a:pPr algn="ctr">
              <a:lnSpc>
                <a:spcPts val="1320"/>
              </a:lnSpc>
              <a:spcAft>
                <a:spcPts val="0"/>
              </a:spcAft>
            </a:pPr>
            <a:r>
              <a:rPr lang="ru-RU" b="1" i="1" u="sng" dirty="0" smtClean="0">
                <a:solidFill>
                  <a:srgbClr val="7030A0"/>
                </a:solidFill>
                <a:latin typeface="Times New Roman"/>
                <a:ea typeface="Calibri"/>
              </a:rPr>
              <a:t>НАГРУЗКИ</a:t>
            </a:r>
            <a:endParaRPr lang="ru-RU" sz="1600" b="1" dirty="0">
              <a:solidFill>
                <a:srgbClr val="7030A0"/>
              </a:solidFill>
              <a:effectLst/>
              <a:latin typeface="Calibri"/>
              <a:ea typeface="Calibri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 flipH="1" flipV="1">
            <a:off x="5508103" y="4844576"/>
            <a:ext cx="2304256" cy="31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ts val="1220"/>
              </a:lnSpc>
              <a:spcAft>
                <a:spcPts val="0"/>
              </a:spcAft>
            </a:pPr>
            <a:endParaRPr lang="ru-RU" b="1" i="0" u="none" strike="noStrike" dirty="0" smtClean="0">
              <a:solidFill>
                <a:srgbClr val="000000"/>
              </a:solidFill>
              <a:effectLst/>
              <a:latin typeface="Times New Roman"/>
              <a:ea typeface="Calibri"/>
              <a:cs typeface="Calibri"/>
            </a:endParaRPr>
          </a:p>
          <a:p>
            <a:pPr algn="ctr">
              <a:lnSpc>
                <a:spcPts val="1220"/>
              </a:lnSpc>
              <a:spcAft>
                <a:spcPts val="0"/>
              </a:spcAft>
            </a:pPr>
            <a:r>
              <a:rPr lang="ru-RU" b="1" i="0" u="none" strike="noStrike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Calibri"/>
              </a:rPr>
              <a:t>Время </a:t>
            </a:r>
            <a:r>
              <a:rPr lang="ru-RU" b="1" i="0" u="none" strike="noStrike" dirty="0">
                <a:solidFill>
                  <a:schemeClr val="tx2"/>
                </a:solidFill>
                <a:effectLst/>
                <a:latin typeface="Times New Roman"/>
                <a:ea typeface="Calibri"/>
                <a:cs typeface="Calibri"/>
              </a:rPr>
              <a:t>работы:</a:t>
            </a:r>
            <a:endParaRPr lang="ru-RU" b="1" dirty="0">
              <a:solidFill>
                <a:schemeClr val="tx2"/>
              </a:solidFill>
              <a:effectLst/>
              <a:latin typeface="Courier New"/>
              <a:ea typeface="Courier New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 flipV="1">
            <a:off x="5076056" y="5255481"/>
            <a:ext cx="3456384" cy="119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ts val="1220"/>
              </a:lnSpc>
              <a:spcAft>
                <a:spcPts val="0"/>
              </a:spcAft>
            </a:pPr>
            <a:r>
              <a:rPr lang="ru-RU" sz="1600" b="0" i="0" u="none" strike="noStrike" dirty="0" smtClean="0">
                <a:solidFill>
                  <a:schemeClr val="tx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ежедневно с 9-00 до 17.30 </a:t>
            </a:r>
          </a:p>
          <a:p>
            <a:pPr algn="ctr">
              <a:lnSpc>
                <a:spcPts val="1220"/>
              </a:lnSpc>
              <a:spcAft>
                <a:spcPts val="0"/>
              </a:spcAft>
            </a:pPr>
            <a:r>
              <a:rPr lang="ru-RU" sz="1600" b="0" i="0" u="none" strike="noStrike" dirty="0" smtClean="0">
                <a:solidFill>
                  <a:schemeClr val="tx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 телефону:</a:t>
            </a:r>
            <a:endParaRPr lang="ru-RU" sz="1600" dirty="0" smtClean="0">
              <a:solidFill>
                <a:schemeClr val="tx2"/>
              </a:solidFill>
              <a:effectLst/>
              <a:latin typeface="Times New Roman" pitchFamily="18" charset="0"/>
              <a:ea typeface="Courier New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tx2"/>
                </a:solidFill>
                <a:effectLst/>
                <a:latin typeface="Times New Roman" pitchFamily="18" charset="0"/>
                <a:ea typeface="Courier New"/>
                <a:cs typeface="Times New Roman" pitchFamily="18" charset="0"/>
              </a:rPr>
              <a:t> </a:t>
            </a:r>
          </a:p>
          <a:p>
            <a:pPr algn="ctr">
              <a:lnSpc>
                <a:spcPts val="1460"/>
              </a:lnSpc>
              <a:spcBef>
                <a:spcPts val="50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tx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8(4832) 580 </a:t>
            </a:r>
            <a:r>
              <a:rPr lang="ru-RU" sz="1600" b="0" dirty="0" smtClean="0">
                <a:solidFill>
                  <a:schemeClr val="tx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sz="1600" b="1" dirty="0" smtClean="0">
                <a:solidFill>
                  <a:schemeClr val="tx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431</a:t>
            </a:r>
          </a:p>
          <a:p>
            <a:pPr algn="ctr">
              <a:lnSpc>
                <a:spcPts val="1460"/>
              </a:lnSpc>
              <a:spcBef>
                <a:spcPts val="500"/>
              </a:spcBef>
              <a:spcAft>
                <a:spcPts val="0"/>
              </a:spcAft>
            </a:pPr>
            <a:r>
              <a:rPr lang="ru-RU" sz="1200" b="1" dirty="0">
                <a:effectLst/>
                <a:latin typeface="Times New Roman"/>
                <a:ea typeface="Calibri"/>
              </a:rPr>
              <a:t> </a:t>
            </a:r>
            <a:endParaRPr lang="ru-RU" sz="1200" b="1" dirty="0">
              <a:effectLst/>
              <a:latin typeface="Calibri"/>
              <a:ea typeface="Calibri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 flipH="1" flipV="1">
            <a:off x="1136831" y="4096475"/>
            <a:ext cx="3312368" cy="27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ts val="122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Times New Roman"/>
                <a:ea typeface="Courier New"/>
                <a:cs typeface="Calibri"/>
              </a:rPr>
              <a:t>VK 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Courier New"/>
                <a:cs typeface="Calibri"/>
              </a:rPr>
              <a:t>МЕССЕНДЖЕР</a:t>
            </a:r>
            <a:endParaRPr lang="ru-RU" b="1" dirty="0">
              <a:solidFill>
                <a:srgbClr val="7030A0"/>
              </a:solidFill>
              <a:effectLst/>
              <a:latin typeface="Courier New"/>
              <a:ea typeface="Courier New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2700" y="4572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5959" y="2132857"/>
            <a:ext cx="4057838" cy="2790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ПАМЯТКА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руководителю общеобразовательной организации </a:t>
            </a:r>
            <a:r>
              <a:rPr lang="ru-RU" sz="1400" b="1" dirty="0" smtClean="0">
                <a:solidFill>
                  <a:schemeClr val="tx2"/>
                </a:solidFill>
                <a:latin typeface="Times New Roman"/>
                <a:ea typeface="Calibri"/>
              </a:rPr>
              <a:t>по снижению</a:t>
            </a:r>
            <a:r>
              <a:rPr lang="ru-RU" sz="1600" b="1" dirty="0" smtClean="0">
                <a:solidFill>
                  <a:schemeClr val="tx2"/>
                </a:solidFill>
                <a:latin typeface="Calibri"/>
                <a:ea typeface="Calibri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Times New Roman"/>
                <a:ea typeface="Calibri"/>
              </a:rPr>
              <a:t>документарной нагрузки</a:t>
            </a:r>
            <a:r>
              <a:rPr lang="ru-RU" sz="1600" b="1" dirty="0" smtClean="0">
                <a:solidFill>
                  <a:schemeClr val="tx2"/>
                </a:solidFill>
                <a:latin typeface="Calibri"/>
                <a:ea typeface="Calibri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Times New Roman"/>
                <a:ea typeface="Calibri"/>
              </a:rPr>
              <a:t>в </a:t>
            </a:r>
            <a:r>
              <a:rPr lang="ru-RU" sz="1400" b="1" dirty="0">
                <a:solidFill>
                  <a:schemeClr val="tx2"/>
                </a:solidFill>
                <a:latin typeface="Times New Roman"/>
                <a:ea typeface="Calibri"/>
              </a:rPr>
              <a:t>общеобразовательной </a:t>
            </a:r>
            <a:r>
              <a:rPr lang="ru-RU" sz="1400" b="1" dirty="0" smtClean="0">
                <a:solidFill>
                  <a:schemeClr val="tx2"/>
                </a:solidFill>
                <a:latin typeface="Times New Roman"/>
                <a:ea typeface="Calibri"/>
              </a:rPr>
              <a:t>организации</a:t>
            </a:r>
            <a:endParaRPr lang="ru-RU" sz="1600" b="1" dirty="0" smtClean="0">
              <a:solidFill>
                <a:schemeClr val="tx2"/>
              </a:solidFill>
              <a:latin typeface="Calibri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http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://newhq.b-edu.ru/Nadzor/OGNSO/Inform_pisma/buklet-o-snizhenii-dokumentarnoj-nagruzki.docx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ts val="2200"/>
              </a:lnSpc>
              <a:spcAft>
                <a:spcPts val="0"/>
              </a:spcAft>
            </a:pPr>
            <a:endParaRPr lang="ru-RU" sz="1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ts val="2200"/>
              </a:lnSpc>
              <a:spcAft>
                <a:spcPts val="0"/>
              </a:spcAft>
            </a:pP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ts val="2200"/>
              </a:lnSpc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Снижение бюрократической нагрузки </a:t>
            </a:r>
            <a:endParaRPr lang="ru-RU" sz="1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ts val="2200"/>
              </a:lnSpc>
              <a:spcAft>
                <a:spcPts val="0"/>
              </a:spcAft>
            </a:pPr>
            <a:endParaRPr lang="ru-RU" sz="14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644008" y="908720"/>
            <a:ext cx="288032" cy="5760640"/>
          </a:xfrm>
          <a:prstGeom prst="downArrow">
            <a:avLst/>
          </a:prstGeom>
          <a:solidFill>
            <a:srgbClr val="F3DD9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5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75" y="260648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800" b="1" kern="0" spc="-50" dirty="0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Мониторинг </a:t>
            </a:r>
            <a:r>
              <a:rPr lang="ru-RU" sz="2800" b="1" kern="0" spc="-50" dirty="0" err="1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забюрократизированности</a:t>
            </a:r>
            <a:r>
              <a:rPr lang="ru-RU" sz="2800" b="1" kern="0" spc="-50" dirty="0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 </a:t>
            </a:r>
            <a:r>
              <a:rPr lang="ru-RU" sz="2800" b="1" kern="0" spc="-50" dirty="0" err="1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регинов</a:t>
            </a:r>
            <a:r>
              <a:rPr lang="ru-RU" sz="2800" b="1" kern="0" spc="-50" dirty="0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/>
            </a:r>
            <a:br>
              <a:rPr lang="ru-RU" sz="2800" b="1" kern="0" spc="-50" dirty="0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</a:br>
            <a:r>
              <a:rPr lang="ru-RU" sz="1800" b="1" kern="0" spc="-50" dirty="0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 </a:t>
            </a:r>
            <a:endParaRPr lang="ru-RU" sz="1000" b="1" kern="0" spc="-50" dirty="0">
              <a:solidFill>
                <a:srgbClr val="C00000"/>
              </a:solidFill>
              <a:latin typeface="Times New Roman" pitchFamily="18" charset="0"/>
              <a:ea typeface="Stem Medium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 rot="16200000">
            <a:off x="8234619" y="5920522"/>
            <a:ext cx="1315721" cy="365125"/>
          </a:xfrm>
        </p:spPr>
        <p:txBody>
          <a:bodyPr/>
          <a:lstStyle/>
          <a:p>
            <a:fld id="{307794B0-8DC9-4372-93DD-572F8AE7CFD3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409850"/>
            <a:ext cx="1800200" cy="1514550"/>
          </a:xfrm>
          <a:prstGeom prst="rect">
            <a:avLst/>
          </a:prstGeom>
          <a:solidFill>
            <a:srgbClr val="F3DD9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340769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3200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НОЯБРЬ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2924945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2160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СФЕРУМ/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VK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МЕССЕНДЖЕР </a:t>
            </a:r>
          </a:p>
        </p:txBody>
      </p:sp>
      <p:sp>
        <p:nvSpPr>
          <p:cNvPr id="8" name="AutoShape 4" descr="https://www.finam.ru/files/publications/1413938/Screenshot%202023-02-06%20at%2019.52.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www.finam.ru/files/publications/1413938/Screenshot%202023-02-06%20at%2019.52.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www.finam.ru/files/publications/1413938/Screenshot%202023-02-06%20at%2019.52.1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avatars.mds.yandex.net/i?id=ed4a132f150719be0d6fa1c8675c41f93c4e73c3-5345995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04" y="2846847"/>
            <a:ext cx="1143000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07604" y="4455406"/>
            <a:ext cx="1728192" cy="1512168"/>
          </a:xfrm>
          <a:prstGeom prst="rect">
            <a:avLst/>
          </a:prstGeom>
          <a:solidFill>
            <a:srgbClr val="F3DD9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 descr="Картинка ручка и карандаш для детей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30" y="4692892"/>
            <a:ext cx="1332148" cy="103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948264" y="4949552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730"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39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741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32040" y="2409850"/>
            <a:ext cx="1728192" cy="1595214"/>
          </a:xfrm>
          <a:prstGeom prst="rect">
            <a:avLst/>
          </a:prstGeom>
          <a:solidFill>
            <a:srgbClr val="F3DD9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932040" y="4455406"/>
            <a:ext cx="1728192" cy="1512168"/>
          </a:xfrm>
          <a:prstGeom prst="rect">
            <a:avLst/>
          </a:prstGeom>
          <a:solidFill>
            <a:srgbClr val="F3DD9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76256" y="2687053"/>
            <a:ext cx="1944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2160"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89 </a:t>
            </a:r>
          </a:p>
          <a:p>
            <a:pPr marR="122160"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СУБЪЕКТОВ РФ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 descr="Дипломат картинка для презентаци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029" y="2687053"/>
            <a:ext cx="1359203" cy="96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avatars.mds.yandex.net/i?id=3d0ecf3ec120e49cfdb956c5affcb010ef128097-10733191-images-thumbs&amp;n=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05" y="4546166"/>
            <a:ext cx="1189265" cy="133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059832" y="4949552"/>
            <a:ext cx="194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2160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 ВОПРОСОВ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96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75" y="260647"/>
            <a:ext cx="8229600" cy="1567889"/>
          </a:xfrm>
        </p:spPr>
        <p:txBody>
          <a:bodyPr>
            <a:noAutofit/>
          </a:bodyPr>
          <a:lstStyle/>
          <a:p>
            <a:pPr algn="ctr"/>
            <a:r>
              <a:rPr lang="ru-RU" sz="2800" b="1" kern="0" spc="-50" dirty="0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/>
            </a:r>
            <a:br>
              <a:rPr lang="ru-RU" sz="2800" b="1" kern="0" spc="-50" dirty="0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</a:br>
            <a:r>
              <a:rPr lang="ru-RU" sz="2800" b="1" kern="0" spc="-50" dirty="0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Мониторинг </a:t>
            </a:r>
            <a:r>
              <a:rPr lang="ru-RU" sz="2800" b="1" kern="0" spc="-50" dirty="0" err="1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забюрократизированности</a:t>
            </a:r>
            <a: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 </a:t>
            </a:r>
            <a:r>
              <a:rPr lang="ru-RU" sz="2800" b="1" kern="0" spc="-50" dirty="0" err="1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регинов</a:t>
            </a:r>
            <a:r>
              <a:rPr lang="ru-RU" sz="2800" b="1" kern="0" spc="-50" dirty="0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/>
            </a:r>
            <a:br>
              <a:rPr lang="ru-RU" sz="2800" b="1" kern="0" spc="-50" dirty="0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</a:br>
            <a:r>
              <a:rPr lang="ru-RU" sz="2800" b="1" kern="0" spc="-50" dirty="0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/>
            </a:r>
            <a:br>
              <a:rPr lang="ru-RU" sz="2800" b="1" kern="0" spc="-50" dirty="0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</a:br>
            <a:r>
              <a:rPr lang="ru-RU" sz="1800" b="1" kern="0" spc="-50" dirty="0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 </a:t>
            </a:r>
            <a:r>
              <a:rPr lang="ru-RU" sz="2000" b="1" kern="0" spc="-50" dirty="0" smtClean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ПРИХОДИТСЯ ЛИ ГОТОВИТЬ ИНЫЕ ДОКУМЕНТЫ ? </a:t>
            </a:r>
            <a:endParaRPr lang="ru-RU" sz="2000" b="1" kern="0" spc="-50" dirty="0">
              <a:solidFill>
                <a:srgbClr val="C00000"/>
              </a:solidFill>
              <a:latin typeface="Times New Roman" pitchFamily="18" charset="0"/>
              <a:ea typeface="Stem Medium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931346"/>
              </p:ext>
            </p:extLst>
          </p:nvPr>
        </p:nvGraphicFramePr>
        <p:xfrm>
          <a:off x="107504" y="2585495"/>
          <a:ext cx="44884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50253" y="2197869"/>
            <a:ext cx="95571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ИЮНЬ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43406"/>
              </p:ext>
            </p:extLst>
          </p:nvPr>
        </p:nvGraphicFramePr>
        <p:xfrm>
          <a:off x="4427984" y="26369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72909" y="2197869"/>
            <a:ext cx="114460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НОЯБРЬ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109721"/>
              </p:ext>
            </p:extLst>
          </p:nvPr>
        </p:nvGraphicFramePr>
        <p:xfrm>
          <a:off x="395536" y="2780927"/>
          <a:ext cx="3960440" cy="2555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154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7779</TotalTime>
  <Words>802</Words>
  <Application>Microsoft Office PowerPoint</Application>
  <PresentationFormat>Экран (4:3)</PresentationFormat>
  <Paragraphs>228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Главная</vt:lpstr>
      <vt:lpstr>  СНИЖЕНИе  бюрократической НАГРУЗКИ  в системе общего образования Брянской области</vt:lpstr>
      <vt:lpstr>РЕШАЕМАЯ ПРОБЛЕМА</vt:lpstr>
      <vt:lpstr>Основные задачи</vt:lpstr>
      <vt:lpstr>УЧАСТИЕ ГЕНЕРАЛЬНОЙ ПРОКУРАТУРЫ</vt:lpstr>
      <vt:lpstr>МЕРОПРИЯТИЯ НА ФЕДЕРАЛЬНОМ УРОВНЕ</vt:lpstr>
      <vt:lpstr>МЕРОПРИЯТИЯ НА РЕГИОНАЛЬНОМ УРОВНЕ</vt:lpstr>
      <vt:lpstr>МЕРОПРИЯТИЯ НА РЕГИОНАЛЬНОМ УРОВНЕ</vt:lpstr>
      <vt:lpstr>Мониторинг забюрократизированности регинов  </vt:lpstr>
      <vt:lpstr> Мониторинг забюрократизированности регинов   ПРИХОДИТСЯ ЛИ ГОТОВИТЬ ИНЫЕ ДОКУМЕНТЫ ? </vt:lpstr>
      <vt:lpstr>Мониторинг забюрократизированности регинов   ПРИХОДИТСЯ ЛИ готовить фотоотчеты? </vt:lpstr>
      <vt:lpstr>Мониторинг забюрократизированности регинов  Приходится ли заполнять  бумажный и электронный журнал ? </vt:lpstr>
      <vt:lpstr>Мониторинг забюрократизированности регинов  СНИЗИЛАСЬ ЛИ ДОКУМЕНТАЦИОННАЯ НАГРУЗКА  В 2022-2023 ГОДАХ ? </vt:lpstr>
      <vt:lpstr>Мероприятия  на региональном уровне НА 2024 ГОД </vt:lpstr>
      <vt:lpstr>МЕРОПРИЯТИЯ  НА МУНИЦИПАЛЬНОМ УРОВНЕ </vt:lpstr>
      <vt:lpstr>             МЕРОПРИЯТИЯ НА УРОВНЕ  ОБРАЗОВАТЕЛЬНОЙ ОРГАНИЗАЦИИ на 2024 год</vt:lpstr>
      <vt:lpstr>ПЕРЕЧНИ ДОКУМЕНТОВ  ОБРАЗОВАТЕЛЬНОЙ ОРГАНИЗАЦИИ </vt:lpstr>
      <vt:lpstr>МЕРОПРИЯТИЯ НА УРОВНЕ ОБРАЗОВАТЕЛЬНОЙ ОРГАНИЗАЦИИ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мониторинга ФИС ФРДО</dc:title>
  <dc:creator>Маклашова Светлана</dc:creator>
  <cp:lastModifiedBy>Novikov_KYU</cp:lastModifiedBy>
  <cp:revision>486</cp:revision>
  <cp:lastPrinted>2024-01-29T09:19:30Z</cp:lastPrinted>
  <dcterms:created xsi:type="dcterms:W3CDTF">2022-03-22T13:05:19Z</dcterms:created>
  <dcterms:modified xsi:type="dcterms:W3CDTF">2024-05-13T12:38:56Z</dcterms:modified>
</cp:coreProperties>
</file>